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</p:sldIdLst>
  <p:sldSz cy="5143500" cx="9144000"/>
  <p:notesSz cx="6858000" cy="9144000"/>
  <p:embeddedFontLst>
    <p:embeddedFont>
      <p:font typeface="Helvetica Neue"/>
      <p:regular r:id="rId130"/>
      <p:bold r:id="rId131"/>
      <p:italic r:id="rId132"/>
      <p:boldItalic r:id="rId133"/>
    </p:embeddedFont>
    <p:embeddedFont>
      <p:font typeface="Helvetica Neue Light"/>
      <p:regular r:id="rId134"/>
      <p:bold r:id="rId135"/>
      <p:italic r:id="rId136"/>
      <p:boldItalic r:id="rId1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7" Type="http://schemas.openxmlformats.org/officeDocument/2006/relationships/font" Target="fonts/HelveticaNeueLight-boldItalic.fntdata"/><Relationship Id="rId132" Type="http://schemas.openxmlformats.org/officeDocument/2006/relationships/font" Target="fonts/HelveticaNeue-italic.fntdata"/><Relationship Id="rId131" Type="http://schemas.openxmlformats.org/officeDocument/2006/relationships/font" Target="fonts/HelveticaNeue-bold.fntdata"/><Relationship Id="rId130" Type="http://schemas.openxmlformats.org/officeDocument/2006/relationships/font" Target="fonts/HelveticaNeue-regular.fntdata"/><Relationship Id="rId136" Type="http://schemas.openxmlformats.org/officeDocument/2006/relationships/font" Target="fonts/HelveticaNeueLight-italic.fntdata"/><Relationship Id="rId135" Type="http://schemas.openxmlformats.org/officeDocument/2006/relationships/font" Target="fonts/HelveticaNeueLight-bold.fntdata"/><Relationship Id="rId134" Type="http://schemas.openxmlformats.org/officeDocument/2006/relationships/font" Target="fonts/HelveticaNeueLight-regular.fntdata"/><Relationship Id="rId133" Type="http://schemas.openxmlformats.org/officeDocument/2006/relationships/font" Target="fonts/HelveticaNeue-boldItalic.fntdata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Shape 1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Shape 1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Shape 1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Shape 1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Shape 1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6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3.png"/></Relationships>
</file>

<file path=ppt/slides/_rels/slide123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6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5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Shape 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Shape 954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55" name="Shape 955"/>
          <p:cNvCxnSpPr>
            <a:stCxn id="954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56" name="Shape 956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57" name="Shape 957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58" name="Shape 958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59" name="Shape 959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60" name="Shape 960"/>
          <p:cNvCxnSpPr>
            <a:stCxn id="959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1" name="Shape 961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62" name="Shape 962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63" name="Shape 963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64" name="Shape 964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66" name="Shape 966"/>
          <p:cNvCxnSpPr>
            <a:stCxn id="956" idx="3"/>
            <a:endCxn id="964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7" name="Shape 967"/>
          <p:cNvCxnSpPr>
            <a:endCxn id="956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8" name="Shape 968"/>
          <p:cNvCxnSpPr>
            <a:endCxn id="957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9" name="Shape 969"/>
          <p:cNvCxnSpPr>
            <a:endCxn id="958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0" name="Shape 970"/>
          <p:cNvCxnSpPr>
            <a:endCxn id="961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1" name="Shape 971"/>
          <p:cNvCxnSpPr>
            <a:endCxn id="962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2" name="Shape 972"/>
          <p:cNvCxnSpPr>
            <a:endCxn id="963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3" name="Shape 973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Shape 978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80" name="Shape 980"/>
          <p:cNvCxnSpPr>
            <a:stCxn id="979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81" name="Shape 981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2" name="Shape 982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3" name="Shape 983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4" name="Shape 984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85" name="Shape 985"/>
          <p:cNvCxnSpPr>
            <a:stCxn id="984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86" name="Shape 986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7" name="Shape 987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8" name="Shape 988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89" name="Shape 989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90" name="Shape 990"/>
          <p:cNvCxnSpPr>
            <a:stCxn id="981" idx="3"/>
            <a:endCxn id="989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1" name="Shape 991"/>
          <p:cNvCxnSpPr>
            <a:endCxn id="981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2" name="Shape 992"/>
          <p:cNvCxnSpPr>
            <a:endCxn id="982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3" name="Shape 993"/>
          <p:cNvCxnSpPr>
            <a:endCxn id="983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4" name="Shape 994"/>
          <p:cNvCxnSpPr>
            <a:endCxn id="986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5" name="Shape 995"/>
          <p:cNvCxnSpPr>
            <a:endCxn id="987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6" name="Shape 996"/>
          <p:cNvCxnSpPr>
            <a:endCxn id="988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7" name="Shape 997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Shape 1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15" name="Shape 1015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6" name="Shape 1016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8" name="Shape 1018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Shape shape -&gt; shapes.add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24" name="Shape 1024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5" name="Shape 1025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Keyword 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46" name="Shape 1046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7" name="Shape 1047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1048" name="Shape 1048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9" name="Shape 1049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51" name="Shape 1051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2" name="Shape 1052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64" name="Shape 106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5" name="Shape 1065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7" name="Shape 1077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Keyword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101" name="Shape 1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/>
        </p:nvSpPr>
        <p:spPr>
          <a:xfrm>
            <a:off x="673800" y="388050"/>
            <a:ext cx="77964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8" name="Shape 1108"/>
          <p:cNvSpPr txBox="1"/>
          <p:nvPr/>
        </p:nvSpPr>
        <p:spPr>
          <a:xfrm>
            <a:off x="656100" y="1072450"/>
            <a:ext cx="78318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656100" y="2060200"/>
            <a:ext cx="76764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dataflow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/>
        </p:nvSpPr>
        <p:spPr>
          <a:xfrm>
            <a:off x="673800" y="388050"/>
            <a:ext cx="8265600" cy="4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5" name="Shape 1115"/>
          <p:cNvSpPr txBox="1"/>
          <p:nvPr/>
        </p:nvSpPr>
        <p:spPr>
          <a:xfrm>
            <a:off x="673800" y="1326425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(Runnable) () -&gt;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try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numberOfInteractions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catch (InterruptedException e)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throw new RuntimeException(e);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6" name="Shape 1116"/>
          <p:cNvSpPr txBox="1"/>
          <p:nvPr/>
        </p:nvSpPr>
        <p:spPr>
          <a:xfrm>
            <a:off x="673800" y="3217325"/>
            <a:ext cx="7676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retweets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facebookLikes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facebook.numberofLikes(article)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/>
        </p:nvSpPr>
        <p:spPr>
          <a:xfrm>
            <a:off x="673800" y="388050"/>
            <a:ext cx="8265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2" name="Shape 1122"/>
          <p:cNvSpPr txBox="1"/>
          <p:nvPr/>
        </p:nvSpPr>
        <p:spPr>
          <a:xfrm>
            <a:off x="673800" y="1340500"/>
            <a:ext cx="7831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retweets, facebookLikes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 numberOfInteractions ],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retweetsCount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facebookLikesCount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retweetsCount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facebookLikesCount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3" name="Shape 1123"/>
          <p:cNvSpPr txBox="1"/>
          <p:nvPr/>
        </p:nvSpPr>
        <p:spPr>
          <a:xfrm>
            <a:off x="673800" y="3153825"/>
            <a:ext cx="8470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numberOfRetweets(article)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numberofLikes(article) 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/>
        </p:nvSpPr>
        <p:spPr>
          <a:xfrm>
            <a:off x="0" y="359825"/>
            <a:ext cx="8265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numberOfInteractions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129" name="Shape 1129"/>
          <p:cNvSpPr txBox="1"/>
          <p:nvPr/>
        </p:nvSpPr>
        <p:spPr>
          <a:xfrm>
            <a:off x="0" y="1340500"/>
            <a:ext cx="9144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asList(retweets, facebookLikes),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asList(numberOfInteractions),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DataflowMessagingRunnable(2)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doRun(Object... arguments)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getOwningProcessor()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)arguments[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130" name="Shape 1130"/>
          <p:cNvSpPr txBox="1"/>
          <p:nvPr/>
        </p:nvSpPr>
        <p:spPr>
          <a:xfrm>
            <a:off x="0" y="3851000"/>
            <a:ext cx="914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twitter.numberOfRetweets(a)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ALL_ARTICLES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forEach(a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facebookLikes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facebook.numberOfLikes(a)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Shape 1135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Shape 1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USE GPARS?</a:t>
            </a:r>
          </a:p>
        </p:txBody>
      </p:sp>
      <p:sp>
        <p:nvSpPr>
          <p:cNvPr id="1137" name="Shape 1137"/>
          <p:cNvSpPr txBox="1"/>
          <p:nvPr>
            <p:ph idx="1" type="body"/>
          </p:nvPr>
        </p:nvSpPr>
        <p:spPr>
          <a:xfrm>
            <a:off x="311700" y="1152475"/>
            <a:ext cx="8520600" cy="25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IMPROVE PERFORMANCE OF SEQUENTIAL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DEVELOPMENT OF CONCURRENT/PARALLEL CODE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CLOSE-TO-DOMAIN ABSTRACTIONS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NUMBER OF ERRORS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DIFFERENT ABSTRACTIONS EASILY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8" name="Shape 1138"/>
          <p:cNvSpPr txBox="1"/>
          <p:nvPr>
            <p:ph type="title"/>
          </p:nvPr>
        </p:nvSpPr>
        <p:spPr>
          <a:xfrm>
            <a:off x="311700" y="4238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WHEN DO USE GPARS? - PARALLEL STREAMS</a:t>
            </a:r>
          </a:p>
        </p:txBody>
      </p:sp>
      <p:sp>
        <p:nvSpPr>
          <p:cNvPr id="1139" name="Shape 1139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1146" name="Shape 1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1147" name="Shape 1147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Shape 1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Shape 1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Shape 1159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160" name="Shape 1160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4" name="Shape 314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0" name="Shape 330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31" name="Shape 3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Shape 3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Shape 3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Shape 33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Shape 3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Shape 3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Shape 337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Shape 33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Shape 339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4" name="Shape 40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6" name="Shape 40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07" name="Shape 40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18" name="Shape 418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9" name="Shape 419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6" name="Shape 426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8" name="Shape 428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9" name="Shape 429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4" name="Shape 434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0" name="Shape 440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1" name="Shape 441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8" name="Shape 448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0" name="Shape 450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1" name="Shape 451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6" name="Shape 456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1" name="Shape 461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2" name="Shape 462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64" name="Shape 464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65" name="Shape 465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6" name="Shape 466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3" name="Shape 473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5" name="Shape 475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6" name="Shape 476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86" name="Shape 486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87" name="Shape 487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88" name="Shape 488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89" name="Shape 489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0" name="Shape 490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1" name="Shape 491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8" name="Shape 498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0" name="Shape 500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1" name="Shape 501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1" name="Shape 511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12" name="Shape 512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13" name="Shape 513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14" name="Shape 514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15" name="Shape 515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6" name="Shape 516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6" name="Shape 526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8" name="Shape 528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9" name="Shape 529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4" name="Shape 534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9" name="Shape 539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1" name="Shape 541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7" name="Shape 547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0" name="Shape 550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3" name="Shape 553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4" name="Shape 554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6" name="Shape 556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7" name="Shape 557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9" name="Shape 559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3" name="Shape 563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4" name="Shape 564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596" name="Shape 59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99" name="Shape 59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1" name="Shape 60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2" name="Shape 60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7" name="Shape 60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2" name="Shape 61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15" name="Shape 61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49" name="Shape 64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1" name="Shape 65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2" name="Shape 65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62" name="Shape 66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65" name="Shape 665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7" name="Shape 667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8" name="Shape 668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6" name="Shape 67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7" name="Shape 67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8" name="Shape 678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9" name="Shape 679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0" name="Shape 680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1" name="Shape 681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3" name="Shape 683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6" name="Shape 68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3" name="Shape 69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4" name="Shape 694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95" name="Shape 695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6" name="Shape 696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98" name="Shape 698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3" name="Shape 713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5" name="Shape 715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6" name="Shape 716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1" name="Shape 721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26" name="Shape 72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29" name="Shape 729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0" name="Shape 730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74" name="Shape 774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1" name="Shape 781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Shape 782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889" name="Shape 889"/>
          <p:cNvCxnSpPr>
            <a:stCxn id="888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0" name="Shape 890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1" name="Shape 891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2" name="Shape 892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893" name="Shape 893"/>
          <p:cNvCxnSpPr>
            <a:stCxn id="892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4" name="Shape 894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5" name="Shape 895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6" name="Shape 896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897" name="Shape 897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900" name="Shape 900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18" name="Shape 918"/>
          <p:cNvCxnSpPr>
            <a:stCxn id="917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9" name="Shape 919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0" name="Shape 920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1" name="Shape 921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2" name="Shape 922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23" name="Shape 923"/>
          <p:cNvCxnSpPr>
            <a:stCxn id="922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24" name="Shape 924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5" name="Shape 925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6" name="Shape 926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27" name="Shape 927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9" name="Shape 929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30" name="Shape 930"/>
          <p:cNvCxnSpPr>
            <a:stCxn id="919" idx="3"/>
            <a:endCxn id="927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1" name="Shape 931"/>
          <p:cNvCxnSpPr>
            <a:endCxn id="919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2" name="Shape 932"/>
          <p:cNvCxnSpPr>
            <a:endCxn id="920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3" name="Shape 933"/>
          <p:cNvCxnSpPr>
            <a:endCxn id="921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4" name="Shape 934"/>
          <p:cNvCxnSpPr>
            <a:endCxn id="924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5" name="Shape 935"/>
          <p:cNvCxnSpPr>
            <a:endCxn id="925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6" name="Shape 936"/>
          <p:cNvCxnSpPr>
            <a:endCxn id="926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2" name="Shape 942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